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60" r:id="rId4"/>
    <p:sldId id="259" r:id="rId5"/>
    <p:sldId id="261" r:id="rId6"/>
    <p:sldId id="258" r:id="rId7"/>
    <p:sldId id="268" r:id="rId8"/>
    <p:sldId id="263" r:id="rId9"/>
    <p:sldId id="264" r:id="rId10"/>
    <p:sldId id="265" r:id="rId11"/>
    <p:sldId id="266" r:id="rId12"/>
    <p:sldId id="267" r:id="rId13"/>
    <p:sldId id="270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BFF9"/>
    <a:srgbClr val="C966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78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lumni.fr/video/le-role-des-adverbes-les-fondamentaux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C6D1E6-71CC-42ED-8996-D3FF2922EE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Une nouvelle classe de mots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BCC7BF1-D24B-4F9F-ADC6-A82A7FB498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68356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4C612-A57B-415D-A6A9-85279C397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À quoi sert </a:t>
            </a:r>
            <a:r>
              <a:rPr lang="fr-FR" dirty="0">
                <a:solidFill>
                  <a:srgbClr val="C966F0"/>
                </a:solidFill>
              </a:rPr>
              <a:t>ce mot </a:t>
            </a:r>
            <a:r>
              <a:rPr lang="fr-FR" dirty="0"/>
              <a:t>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23A7DB-8871-43CF-8D17-8DA3ADDADF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000" dirty="0">
                <a:solidFill>
                  <a:schemeClr val="tx1"/>
                </a:solidFill>
              </a:rPr>
              <a:t>Cherche</a:t>
            </a:r>
            <a:r>
              <a:rPr lang="fr-FR" sz="3000" dirty="0">
                <a:solidFill>
                  <a:srgbClr val="C966F0"/>
                </a:solidFill>
              </a:rPr>
              <a:t> ailleurs.</a:t>
            </a:r>
          </a:p>
          <a:p>
            <a:r>
              <a:rPr lang="fr-FR" sz="3000" dirty="0">
                <a:solidFill>
                  <a:schemeClr val="tx1"/>
                </a:solidFill>
              </a:rPr>
              <a:t>Il regarde l’indice </a:t>
            </a:r>
            <a:r>
              <a:rPr lang="fr-FR" sz="3000" dirty="0">
                <a:solidFill>
                  <a:srgbClr val="C966F0"/>
                </a:solidFill>
              </a:rPr>
              <a:t>près </a:t>
            </a:r>
            <a:r>
              <a:rPr lang="fr-FR" sz="3000" dirty="0">
                <a:solidFill>
                  <a:schemeClr val="tx1"/>
                </a:solidFill>
              </a:rPr>
              <a:t>de l’arbre. </a:t>
            </a:r>
          </a:p>
          <a:p>
            <a:r>
              <a:rPr lang="fr-FR" sz="3000" dirty="0">
                <a:solidFill>
                  <a:schemeClr val="tx1"/>
                </a:solidFill>
              </a:rPr>
              <a:t>Elle attend </a:t>
            </a:r>
            <a:r>
              <a:rPr lang="fr-FR" sz="3000" dirty="0">
                <a:solidFill>
                  <a:srgbClr val="C966F0"/>
                </a:solidFill>
              </a:rPr>
              <a:t>dehors</a:t>
            </a:r>
            <a:r>
              <a:rPr lang="fr-FR" sz="3000" dirty="0">
                <a:solidFill>
                  <a:schemeClr val="tx1"/>
                </a:solidFill>
              </a:rPr>
              <a:t>, </a:t>
            </a:r>
            <a:r>
              <a:rPr lang="fr-FR" sz="3000" dirty="0">
                <a:solidFill>
                  <a:srgbClr val="C966F0"/>
                </a:solidFill>
              </a:rPr>
              <a:t>loin</a:t>
            </a:r>
            <a:r>
              <a:rPr lang="fr-FR" sz="3000" dirty="0">
                <a:solidFill>
                  <a:schemeClr val="tx1"/>
                </a:solidFill>
              </a:rPr>
              <a:t> de la zone dangereuse. </a:t>
            </a:r>
          </a:p>
          <a:p>
            <a:r>
              <a:rPr lang="fr-FR" sz="3000" dirty="0">
                <a:solidFill>
                  <a:schemeClr val="tx1"/>
                </a:solidFill>
              </a:rPr>
              <a:t>Le chien renifle </a:t>
            </a:r>
            <a:r>
              <a:rPr lang="fr-FR" sz="3000" dirty="0">
                <a:solidFill>
                  <a:srgbClr val="C966F0"/>
                </a:solidFill>
              </a:rPr>
              <a:t>partout</a:t>
            </a:r>
            <a:r>
              <a:rPr lang="fr-FR" sz="3000" dirty="0">
                <a:solidFill>
                  <a:schemeClr val="tx1"/>
                </a:solidFill>
              </a:rPr>
              <a:t>, il est sûr d’avoir flairé un chat </a:t>
            </a:r>
            <a:r>
              <a:rPr lang="fr-FR" sz="3000" dirty="0">
                <a:solidFill>
                  <a:srgbClr val="C966F0"/>
                </a:solidFill>
              </a:rPr>
              <a:t>ici</a:t>
            </a:r>
            <a:r>
              <a:rPr lang="fr-FR" sz="3000" dirty="0">
                <a:solidFill>
                  <a:schemeClr val="tx1"/>
                </a:solidFill>
              </a:rPr>
              <a:t>. </a:t>
            </a:r>
          </a:p>
          <a:p>
            <a:endParaRPr lang="fr-FR" sz="3000" dirty="0"/>
          </a:p>
          <a:p>
            <a:endParaRPr lang="fr-FR" sz="3000" dirty="0"/>
          </a:p>
          <a:p>
            <a:endParaRPr lang="fr-FR" sz="3000" dirty="0"/>
          </a:p>
          <a:p>
            <a:endParaRPr lang="fr-FR" sz="3000" dirty="0"/>
          </a:p>
        </p:txBody>
      </p:sp>
    </p:spTree>
    <p:extLst>
      <p:ext uri="{BB962C8B-B14F-4D97-AF65-F5344CB8AC3E}">
        <p14:creationId xmlns:p14="http://schemas.microsoft.com/office/powerpoint/2010/main" val="327114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4C612-A57B-415D-A6A9-85279C397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À quoi sert </a:t>
            </a:r>
            <a:r>
              <a:rPr lang="fr-FR" dirty="0">
                <a:solidFill>
                  <a:srgbClr val="C966F0"/>
                </a:solidFill>
              </a:rPr>
              <a:t>ce mot </a:t>
            </a:r>
            <a:r>
              <a:rPr lang="fr-FR" dirty="0"/>
              <a:t>?</a:t>
            </a:r>
            <a:endParaRPr lang="fr-FR" dirty="0">
              <a:solidFill>
                <a:srgbClr val="C966F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23A7DB-8871-43CF-8D17-8DA3ADDADF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000" dirty="0">
                <a:solidFill>
                  <a:schemeClr val="tx1"/>
                </a:solidFill>
              </a:rPr>
              <a:t>Cherche</a:t>
            </a:r>
            <a:r>
              <a:rPr lang="fr-FR" sz="3000" dirty="0">
                <a:solidFill>
                  <a:srgbClr val="C966F0"/>
                </a:solidFill>
              </a:rPr>
              <a:t> </a:t>
            </a:r>
            <a:r>
              <a:rPr lang="fr-FR" sz="3000" u="sng" dirty="0">
                <a:solidFill>
                  <a:srgbClr val="C966F0"/>
                </a:solidFill>
                <a:uFill>
                  <a:solidFill>
                    <a:srgbClr val="00B050"/>
                  </a:solidFill>
                </a:uFill>
              </a:rPr>
              <a:t>ailleurs</a:t>
            </a:r>
            <a:r>
              <a:rPr lang="fr-FR" sz="3000" dirty="0">
                <a:solidFill>
                  <a:srgbClr val="C966F0"/>
                </a:solidFill>
              </a:rPr>
              <a:t>.</a:t>
            </a:r>
          </a:p>
          <a:p>
            <a:r>
              <a:rPr lang="fr-FR" sz="3000" dirty="0">
                <a:solidFill>
                  <a:schemeClr val="tx1"/>
                </a:solidFill>
              </a:rPr>
              <a:t>Il regarde l’indice </a:t>
            </a:r>
            <a:r>
              <a:rPr lang="fr-FR" sz="3000" u="sng" dirty="0">
                <a:solidFill>
                  <a:srgbClr val="C966F0"/>
                </a:solidFill>
                <a:uFill>
                  <a:solidFill>
                    <a:srgbClr val="00B050"/>
                  </a:solidFill>
                </a:uFill>
              </a:rPr>
              <a:t>près </a:t>
            </a:r>
            <a:r>
              <a:rPr lang="fr-FR" sz="3000" u="sng" dirty="0">
                <a:solidFill>
                  <a:schemeClr val="tx1"/>
                </a:solidFill>
                <a:uFill>
                  <a:solidFill>
                    <a:srgbClr val="00B050"/>
                  </a:solidFill>
                </a:uFill>
              </a:rPr>
              <a:t>de l’arbre</a:t>
            </a:r>
            <a:r>
              <a:rPr lang="fr-FR" sz="3000" dirty="0">
                <a:solidFill>
                  <a:schemeClr val="tx1"/>
                </a:solidFill>
              </a:rPr>
              <a:t>. </a:t>
            </a:r>
          </a:p>
          <a:p>
            <a:r>
              <a:rPr lang="fr-FR" sz="3000" dirty="0">
                <a:solidFill>
                  <a:schemeClr val="tx1"/>
                </a:solidFill>
              </a:rPr>
              <a:t>Elle attend </a:t>
            </a:r>
            <a:r>
              <a:rPr lang="fr-FR" sz="3000" u="sng" dirty="0">
                <a:solidFill>
                  <a:srgbClr val="C966F0"/>
                </a:solidFill>
                <a:uFill>
                  <a:solidFill>
                    <a:srgbClr val="00B050"/>
                  </a:solidFill>
                </a:uFill>
              </a:rPr>
              <a:t>dehors</a:t>
            </a:r>
            <a:r>
              <a:rPr lang="fr-FR" sz="3000" dirty="0">
                <a:solidFill>
                  <a:schemeClr val="tx1"/>
                </a:solidFill>
              </a:rPr>
              <a:t>, </a:t>
            </a:r>
            <a:r>
              <a:rPr lang="fr-FR" sz="3000" u="sng" dirty="0">
                <a:solidFill>
                  <a:srgbClr val="C966F0"/>
                </a:solidFill>
                <a:uFill>
                  <a:solidFill>
                    <a:srgbClr val="00B050"/>
                  </a:solidFill>
                </a:uFill>
              </a:rPr>
              <a:t>loin</a:t>
            </a:r>
            <a:r>
              <a:rPr lang="fr-FR" sz="3000" u="sng" dirty="0">
                <a:solidFill>
                  <a:schemeClr val="tx1"/>
                </a:solidFill>
                <a:uFill>
                  <a:solidFill>
                    <a:srgbClr val="00B050"/>
                  </a:solidFill>
                </a:uFill>
              </a:rPr>
              <a:t> de la zone dangereuse</a:t>
            </a:r>
            <a:r>
              <a:rPr lang="fr-FR" sz="3000" dirty="0">
                <a:solidFill>
                  <a:schemeClr val="tx1"/>
                </a:solidFill>
              </a:rPr>
              <a:t>. </a:t>
            </a:r>
          </a:p>
          <a:p>
            <a:r>
              <a:rPr lang="fr-FR" sz="3000" dirty="0">
                <a:solidFill>
                  <a:schemeClr val="tx1"/>
                </a:solidFill>
              </a:rPr>
              <a:t>Le chien renifle </a:t>
            </a:r>
            <a:r>
              <a:rPr lang="fr-FR" sz="3000" u="sng" dirty="0">
                <a:solidFill>
                  <a:srgbClr val="C966F0"/>
                </a:solidFill>
                <a:uFill>
                  <a:solidFill>
                    <a:srgbClr val="00B050"/>
                  </a:solidFill>
                </a:uFill>
              </a:rPr>
              <a:t>partout</a:t>
            </a:r>
            <a:r>
              <a:rPr lang="fr-FR" sz="3000" dirty="0">
                <a:solidFill>
                  <a:schemeClr val="tx1"/>
                </a:solidFill>
              </a:rPr>
              <a:t>, il est sûr d’avoir flairé un chat </a:t>
            </a:r>
            <a:r>
              <a:rPr lang="fr-FR" sz="3000" u="sng" dirty="0">
                <a:solidFill>
                  <a:srgbClr val="C966F0"/>
                </a:solidFill>
                <a:uFill>
                  <a:solidFill>
                    <a:srgbClr val="00B050"/>
                  </a:solidFill>
                </a:uFill>
              </a:rPr>
              <a:t>ici</a:t>
            </a:r>
            <a:r>
              <a:rPr lang="fr-FR" sz="3000" dirty="0">
                <a:solidFill>
                  <a:schemeClr val="tx1"/>
                </a:solidFill>
              </a:rPr>
              <a:t>. </a:t>
            </a:r>
          </a:p>
          <a:p>
            <a:endParaRPr lang="fr-FR" sz="3000" dirty="0"/>
          </a:p>
          <a:p>
            <a:endParaRPr lang="fr-FR" sz="3000" dirty="0"/>
          </a:p>
          <a:p>
            <a:endParaRPr lang="fr-FR" sz="3000" dirty="0"/>
          </a:p>
          <a:p>
            <a:endParaRPr lang="fr-FR" sz="3000" dirty="0"/>
          </a:p>
        </p:txBody>
      </p:sp>
      <p:sp>
        <p:nvSpPr>
          <p:cNvPr id="4" name="Rectangle : carré corné 3">
            <a:extLst>
              <a:ext uri="{FF2B5EF4-FFF2-40B4-BE49-F238E27FC236}">
                <a16:creationId xmlns:a16="http://schemas.microsoft.com/office/drawing/2014/main" id="{DBDDD16E-8C92-4810-860A-917F47ED58CE}"/>
              </a:ext>
            </a:extLst>
          </p:cNvPr>
          <p:cNvSpPr/>
          <p:nvPr/>
        </p:nvSpPr>
        <p:spPr>
          <a:xfrm rot="20973235">
            <a:off x="9120286" y="4875032"/>
            <a:ext cx="2600325" cy="1366896"/>
          </a:xfrm>
          <a:prstGeom prst="foldedCorner">
            <a:avLst>
              <a:gd name="adj" fmla="val 30403"/>
            </a:avLst>
          </a:prstGeom>
          <a:solidFill>
            <a:srgbClr val="E8BFF9"/>
          </a:solidFill>
          <a:ln>
            <a:solidFill>
              <a:srgbClr val="C966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rgbClr val="C966F0"/>
                </a:solidFill>
              </a:rPr>
              <a:t>Un adverbe peut indiquer le lieu.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E112AC3-7AD2-4094-AF3B-13C962B881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718" y="514350"/>
            <a:ext cx="1562100" cy="1725018"/>
          </a:xfrm>
          <a:prstGeom prst="rect">
            <a:avLst/>
          </a:prstGeom>
        </p:spPr>
      </p:pic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825BAAA0-BCBC-4C6A-9F60-295617479882}"/>
              </a:ext>
            </a:extLst>
          </p:cNvPr>
          <p:cNvSpPr/>
          <p:nvPr/>
        </p:nvSpPr>
        <p:spPr>
          <a:xfrm>
            <a:off x="9201150" y="1075062"/>
            <a:ext cx="2688307" cy="1673352"/>
          </a:xfrm>
          <a:prstGeom prst="wedgeRoundRectCallout">
            <a:avLst>
              <a:gd name="adj1" fmla="val -37053"/>
              <a:gd name="adj2" fmla="val 70471"/>
              <a:gd name="adj3" fmla="val 16667"/>
            </a:avLst>
          </a:prstGeom>
          <a:solidFill>
            <a:srgbClr val="E8BFF9"/>
          </a:solidFill>
          <a:ln>
            <a:solidFill>
              <a:srgbClr val="E8BF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rgbClr val="C966F0"/>
                </a:solidFill>
              </a:rPr>
              <a:t>Un adverbe peut préciser toute la phrase.</a:t>
            </a:r>
          </a:p>
        </p:txBody>
      </p:sp>
    </p:spTree>
    <p:extLst>
      <p:ext uri="{BB962C8B-B14F-4D97-AF65-F5344CB8AC3E}">
        <p14:creationId xmlns:p14="http://schemas.microsoft.com/office/powerpoint/2010/main" val="18271366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ABD2B2-8C7A-407D-9733-C561D577E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Récapitulons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13C6847-39C2-4D57-9D3D-3820CD90F3A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fr-FR" sz="2400" dirty="0"/>
              <a:t>Un adverbe peut préciser : </a:t>
            </a:r>
          </a:p>
          <a:p>
            <a:r>
              <a:rPr lang="fr-FR" sz="2400" dirty="0"/>
              <a:t>- un verbe</a:t>
            </a:r>
          </a:p>
          <a:p>
            <a:r>
              <a:rPr lang="fr-FR" sz="2400" dirty="0"/>
              <a:t>- un adjectif</a:t>
            </a:r>
          </a:p>
          <a:p>
            <a:r>
              <a:rPr lang="fr-FR" sz="2400" dirty="0"/>
              <a:t>- un adverbe</a:t>
            </a:r>
          </a:p>
          <a:p>
            <a:r>
              <a:rPr lang="fr-FR" sz="2400" dirty="0"/>
              <a:t>- la phrase entière</a:t>
            </a:r>
          </a:p>
          <a:p>
            <a:endParaRPr lang="fr-FR" sz="2400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863271-C356-4701-9FDF-25D07778BF1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fr-FR" sz="2400" dirty="0"/>
              <a:t>Un adverbe sert à indiquer : </a:t>
            </a:r>
          </a:p>
          <a:p>
            <a:r>
              <a:rPr lang="fr-FR" sz="2400" dirty="0"/>
              <a:t>- la négation / affirmation</a:t>
            </a:r>
          </a:p>
          <a:p>
            <a:r>
              <a:rPr lang="fr-FR" sz="2400" dirty="0"/>
              <a:t>- la manière</a:t>
            </a:r>
          </a:p>
          <a:p>
            <a:r>
              <a:rPr lang="fr-FR" sz="2400" dirty="0"/>
              <a:t>- le temps </a:t>
            </a:r>
          </a:p>
          <a:p>
            <a:r>
              <a:rPr lang="fr-FR" sz="2400" dirty="0"/>
              <a:t>- le lieu</a:t>
            </a:r>
          </a:p>
          <a:p>
            <a:r>
              <a:rPr lang="fr-FR" sz="2400" dirty="0"/>
              <a:t>- la quantité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A1E4077-1266-44DF-896D-B1B871AF7DB1}"/>
              </a:ext>
            </a:extLst>
          </p:cNvPr>
          <p:cNvSpPr txBox="1"/>
          <p:nvPr/>
        </p:nvSpPr>
        <p:spPr>
          <a:xfrm>
            <a:off x="2143125" y="5740026"/>
            <a:ext cx="902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Si besoin : </a:t>
            </a:r>
            <a:r>
              <a:rPr lang="fr-FR" dirty="0">
                <a:hlinkClick r:id="rId2"/>
              </a:rPr>
              <a:t>https://www.lumni.fr/video/le-role-des-adverbes-les-fondamentaux</a:t>
            </a:r>
            <a:r>
              <a:rPr lang="fr-FR" dirty="0"/>
              <a:t>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2ABE775-B68C-4782-93D2-AD8E6EC2CF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718" y="514350"/>
            <a:ext cx="1562100" cy="172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9607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06098C-4A67-4864-A080-E8CE7E890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747520"/>
            <a:ext cx="7729728" cy="1188720"/>
          </a:xfrm>
        </p:spPr>
        <p:txBody>
          <a:bodyPr/>
          <a:lstStyle/>
          <a:p>
            <a:r>
              <a:rPr lang="fr-FR" dirty="0"/>
              <a:t>Comment fabriquer un adverbe ?</a:t>
            </a:r>
            <a:br>
              <a:rPr lang="fr-FR" dirty="0"/>
            </a:br>
            <a:r>
              <a:rPr lang="fr-FR" dirty="0"/>
              <a:t>En Cas général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3962B925-3C49-4E0C-91AA-BC7CE61F5D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2038350"/>
            <a:ext cx="10829925" cy="4676775"/>
          </a:xfrm>
        </p:spPr>
        <p:txBody>
          <a:bodyPr>
            <a:normAutofit lnSpcReduction="10000"/>
          </a:bodyPr>
          <a:lstStyle/>
          <a:p>
            <a:r>
              <a:rPr lang="fr-FR" sz="2400" dirty="0"/>
              <a:t>Mon petit frère chante. </a:t>
            </a:r>
          </a:p>
          <a:p>
            <a:r>
              <a:rPr lang="fr-FR" sz="2400" dirty="0"/>
              <a:t>Comment préciser sa manière de chanter ? </a:t>
            </a:r>
          </a:p>
          <a:p>
            <a:r>
              <a:rPr lang="fr-FR" sz="2400" dirty="0">
                <a:sym typeface="Wingdings" panose="05000000000000000000" pitchFamily="2" charset="2"/>
              </a:rPr>
              <a:t> si son chant est merveilleux : </a:t>
            </a:r>
          </a:p>
          <a:p>
            <a:pPr marL="0" indent="0">
              <a:buNone/>
            </a:pPr>
            <a:r>
              <a:rPr lang="fr-FR" sz="2400" dirty="0">
                <a:sym typeface="Wingdings" panose="05000000000000000000" pitchFamily="2" charset="2"/>
              </a:rPr>
              <a:t>                  </a:t>
            </a:r>
            <a:r>
              <a:rPr lang="fr-FR" sz="2000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mettre au féminin                             </a:t>
            </a:r>
            <a:r>
              <a:rPr lang="fr-FR" sz="2000" dirty="0">
                <a:solidFill>
                  <a:srgbClr val="C966F0"/>
                </a:solidFill>
                <a:sym typeface="Wingdings" panose="05000000000000000000" pitchFamily="2" charset="2"/>
              </a:rPr>
              <a:t>+ suffixe -ment</a:t>
            </a:r>
            <a:endParaRPr lang="fr-FR" sz="2400" dirty="0">
              <a:solidFill>
                <a:srgbClr val="C966F0"/>
              </a:solidFill>
              <a:sym typeface="Wingdings" panose="05000000000000000000" pitchFamily="2" charset="2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2400" dirty="0">
                <a:sym typeface="Wingdings" panose="05000000000000000000" pitchFamily="2" charset="2"/>
              </a:rPr>
              <a:t>merveilleu</a:t>
            </a:r>
            <a:r>
              <a:rPr lang="fr-FR" sz="2400" b="1" dirty="0">
                <a:sym typeface="Wingdings" panose="05000000000000000000" pitchFamily="2" charset="2"/>
              </a:rPr>
              <a:t>x</a:t>
            </a:r>
            <a:r>
              <a:rPr lang="fr-FR" sz="2400" dirty="0">
                <a:sym typeface="Wingdings" panose="05000000000000000000" pitchFamily="2" charset="2"/>
              </a:rPr>
              <a:t>                         merveilleu</a:t>
            </a:r>
            <a:r>
              <a:rPr lang="fr-FR" sz="2400" b="1" dirty="0">
                <a:sym typeface="Wingdings" panose="05000000000000000000" pitchFamily="2" charset="2"/>
              </a:rPr>
              <a:t>se</a:t>
            </a:r>
            <a:r>
              <a:rPr lang="fr-FR" sz="2400" dirty="0">
                <a:sym typeface="Wingdings" panose="05000000000000000000" pitchFamily="2" charset="2"/>
              </a:rPr>
              <a:t>                           </a:t>
            </a:r>
            <a:r>
              <a:rPr lang="fr-FR" sz="2400" b="1" dirty="0">
                <a:sym typeface="Wingdings" panose="05000000000000000000" pitchFamily="2" charset="2"/>
              </a:rPr>
              <a:t>merveilleusement</a:t>
            </a:r>
          </a:p>
          <a:p>
            <a:pPr marL="0" indent="0">
              <a:buNone/>
            </a:pPr>
            <a:endParaRPr lang="fr-FR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sz="24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fr-FR" sz="24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fr-FR" sz="2400" dirty="0">
                <a:sym typeface="Wingdings" panose="05000000000000000000" pitchFamily="2" charset="2"/>
              </a:rPr>
              <a:t>Mon petit frère chante </a:t>
            </a:r>
            <a:r>
              <a:rPr lang="fr-FR" sz="2400" b="1" dirty="0">
                <a:sym typeface="Wingdings" panose="05000000000000000000" pitchFamily="2" charset="2"/>
              </a:rPr>
              <a:t>merveilleusement</a:t>
            </a:r>
            <a:r>
              <a:rPr lang="fr-FR" sz="2400" dirty="0"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3" name="Flèche : droite 2">
            <a:extLst>
              <a:ext uri="{FF2B5EF4-FFF2-40B4-BE49-F238E27FC236}">
                <a16:creationId xmlns:a16="http://schemas.microsoft.com/office/drawing/2014/main" id="{1C72C690-C52C-4662-944C-9F764A9263D9}"/>
              </a:ext>
            </a:extLst>
          </p:cNvPr>
          <p:cNvSpPr/>
          <p:nvPr/>
        </p:nvSpPr>
        <p:spPr>
          <a:xfrm>
            <a:off x="2611776" y="4251929"/>
            <a:ext cx="1419225" cy="2115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83227A0-90F0-4D8D-A403-43F9E06E0D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208" y="4822447"/>
            <a:ext cx="842381" cy="895350"/>
          </a:xfrm>
          <a:prstGeom prst="rect">
            <a:avLst/>
          </a:prstGeom>
        </p:spPr>
      </p:pic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9C227B5A-55A7-490F-9ABE-B56AD93982F5}"/>
              </a:ext>
            </a:extLst>
          </p:cNvPr>
          <p:cNvSpPr/>
          <p:nvPr/>
        </p:nvSpPr>
        <p:spPr>
          <a:xfrm>
            <a:off x="6240801" y="4251929"/>
            <a:ext cx="1419225" cy="211515"/>
          </a:xfrm>
          <a:prstGeom prst="rightArrow">
            <a:avLst/>
          </a:prstGeom>
          <a:solidFill>
            <a:srgbClr val="C966F0"/>
          </a:solidFill>
          <a:ln>
            <a:solidFill>
              <a:srgbClr val="C966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2553893-AA13-4795-8187-D3CB582113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6433" y="4822447"/>
            <a:ext cx="842381" cy="89535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7D42B26-4463-4C8C-9E8D-55B0F2CDB9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7100" y="4822447"/>
            <a:ext cx="810789" cy="89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6413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06098C-4A67-4864-A080-E8CE7E890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Comment fabriquer un adverbe ?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3962B925-3C49-4E0C-91AA-BC7CE61F5D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sym typeface="Wingdings" panose="05000000000000000000" pitchFamily="2" charset="2"/>
              </a:rPr>
              <a:t>À ton tour : </a:t>
            </a:r>
          </a:p>
          <a:p>
            <a:r>
              <a:rPr lang="fr-FR" dirty="0">
                <a:sym typeface="Wingdings" panose="05000000000000000000" pitchFamily="2" charset="2"/>
              </a:rPr>
              <a:t> si son chant est affreux :</a:t>
            </a:r>
          </a:p>
          <a:p>
            <a:r>
              <a:rPr lang="fr-FR" dirty="0">
                <a:sym typeface="Wingdings" panose="05000000000000000000" pitchFamily="2" charset="2"/>
              </a:rPr>
              <a:t> si son chant est parfait : </a:t>
            </a:r>
          </a:p>
          <a:p>
            <a:r>
              <a:rPr lang="fr-FR" dirty="0">
                <a:sym typeface="Wingdings" panose="05000000000000000000" pitchFamily="2" charset="2"/>
              </a:rPr>
              <a:t> si son chant est terrible : </a:t>
            </a:r>
          </a:p>
          <a:p>
            <a:r>
              <a:rPr lang="fr-FR" dirty="0">
                <a:sym typeface="Wingdings" panose="05000000000000000000" pitchFamily="2" charset="2"/>
              </a:rPr>
              <a:t> si son chant est doux : </a:t>
            </a:r>
          </a:p>
          <a:p>
            <a:r>
              <a:rPr lang="fr-FR" dirty="0">
                <a:sym typeface="Wingdings" panose="05000000000000000000" pitchFamily="2" charset="2"/>
              </a:rPr>
              <a:t> si son chant est harmonieux :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F4C9147-E778-4043-BD77-B89FD060D2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3193" y="3842080"/>
            <a:ext cx="1562100" cy="172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552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4C612-A57B-415D-A6A9-85279C397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À quoi sert </a:t>
            </a:r>
            <a:r>
              <a:rPr lang="fr-FR" dirty="0">
                <a:solidFill>
                  <a:srgbClr val="C966F0"/>
                </a:solidFill>
              </a:rPr>
              <a:t>ce mot </a:t>
            </a:r>
            <a:r>
              <a:rPr lang="fr-FR" dirty="0"/>
              <a:t>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23A7DB-8871-43CF-8D17-8DA3ADDAD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7775" y="2638044"/>
            <a:ext cx="9991725" cy="3705606"/>
          </a:xfrm>
        </p:spPr>
        <p:txBody>
          <a:bodyPr>
            <a:normAutofit fontScale="92500"/>
          </a:bodyPr>
          <a:lstStyle/>
          <a:p>
            <a:r>
              <a:rPr lang="fr-FR" sz="3200" dirty="0"/>
              <a:t>J’ai couru </a:t>
            </a:r>
            <a:r>
              <a:rPr lang="fr-FR" sz="3200" dirty="0">
                <a:solidFill>
                  <a:srgbClr val="C966F0"/>
                </a:solidFill>
              </a:rPr>
              <a:t>vite</a:t>
            </a:r>
            <a:r>
              <a:rPr lang="fr-FR" sz="3200" dirty="0"/>
              <a:t> pour attraper mon bus. </a:t>
            </a:r>
          </a:p>
          <a:p>
            <a:r>
              <a:rPr lang="fr-FR" sz="3200" dirty="0"/>
              <a:t>Romane recopie </a:t>
            </a:r>
            <a:r>
              <a:rPr lang="fr-FR" sz="3200" dirty="0">
                <a:solidFill>
                  <a:srgbClr val="C966F0"/>
                </a:solidFill>
              </a:rPr>
              <a:t>soigneusement</a:t>
            </a:r>
            <a:r>
              <a:rPr lang="fr-FR" sz="3200" dirty="0"/>
              <a:t> sa poésie. </a:t>
            </a:r>
          </a:p>
          <a:p>
            <a:r>
              <a:rPr lang="fr-FR" sz="3200" dirty="0"/>
              <a:t>Il s’est garé </a:t>
            </a:r>
            <a:r>
              <a:rPr lang="fr-FR" sz="3200" dirty="0">
                <a:solidFill>
                  <a:srgbClr val="C966F0"/>
                </a:solidFill>
              </a:rPr>
              <a:t>n’importe comment </a:t>
            </a:r>
            <a:r>
              <a:rPr lang="fr-FR" sz="3200" dirty="0"/>
              <a:t>devant la maison de mamie. </a:t>
            </a:r>
          </a:p>
          <a:p>
            <a:r>
              <a:rPr lang="fr-FR" sz="3200" dirty="0"/>
              <a:t>Noa range </a:t>
            </a:r>
            <a:r>
              <a:rPr lang="fr-FR" sz="3200" dirty="0">
                <a:solidFill>
                  <a:srgbClr val="C966F0"/>
                </a:solidFill>
              </a:rPr>
              <a:t>mal</a:t>
            </a:r>
            <a:r>
              <a:rPr lang="fr-FR" sz="3200" dirty="0"/>
              <a:t> son fichier dans son casier.</a:t>
            </a:r>
          </a:p>
          <a:p>
            <a:r>
              <a:rPr lang="fr-FR" sz="3200" dirty="0"/>
              <a:t>Elles arriveront </a:t>
            </a:r>
            <a:r>
              <a:rPr lang="fr-FR" sz="3200" dirty="0">
                <a:solidFill>
                  <a:srgbClr val="C966F0"/>
                </a:solidFill>
              </a:rPr>
              <a:t>ensemble</a:t>
            </a:r>
            <a:r>
              <a:rPr lang="fr-FR" sz="3200" dirty="0"/>
              <a:t> à la cérémonie. </a:t>
            </a:r>
          </a:p>
          <a:p>
            <a:r>
              <a:rPr lang="fr-FR" sz="3200" dirty="0"/>
              <a:t>Il a </a:t>
            </a:r>
            <a:r>
              <a:rPr lang="fr-FR" sz="3200" dirty="0">
                <a:solidFill>
                  <a:srgbClr val="C966F0"/>
                </a:solidFill>
              </a:rPr>
              <a:t>bien</a:t>
            </a:r>
            <a:r>
              <a:rPr lang="fr-FR" sz="3200" dirty="0"/>
              <a:t> vu que j’étais fâchée !</a:t>
            </a:r>
            <a:endParaRPr lang="fr-FR" sz="2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6872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4C612-A57B-415D-A6A9-85279C397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À quoi sert </a:t>
            </a:r>
            <a:r>
              <a:rPr lang="fr-FR" dirty="0">
                <a:solidFill>
                  <a:srgbClr val="C966F0"/>
                </a:solidFill>
              </a:rPr>
              <a:t>ce mot </a:t>
            </a:r>
            <a:r>
              <a:rPr lang="fr-FR" dirty="0"/>
              <a:t>? </a:t>
            </a:r>
            <a:endParaRPr lang="fr-FR" dirty="0">
              <a:solidFill>
                <a:srgbClr val="C966F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23A7DB-8871-43CF-8D17-8DA3ADDAD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7775" y="2638044"/>
            <a:ext cx="9991725" cy="3705606"/>
          </a:xfrm>
        </p:spPr>
        <p:txBody>
          <a:bodyPr>
            <a:normAutofit fontScale="92500"/>
          </a:bodyPr>
          <a:lstStyle/>
          <a:p>
            <a:r>
              <a:rPr lang="fr-FR" sz="3200" dirty="0"/>
              <a:t>J’</a:t>
            </a:r>
            <a:r>
              <a:rPr lang="fr-FR" sz="3200" dirty="0">
                <a:solidFill>
                  <a:srgbClr val="FF0000"/>
                </a:solidFill>
              </a:rPr>
              <a:t>ai couru </a:t>
            </a:r>
            <a:r>
              <a:rPr lang="fr-FR" sz="3200" dirty="0">
                <a:solidFill>
                  <a:srgbClr val="C966F0"/>
                </a:solidFill>
              </a:rPr>
              <a:t>vite</a:t>
            </a:r>
            <a:r>
              <a:rPr lang="fr-FR" sz="3200" dirty="0"/>
              <a:t> pour attraper mon bus. </a:t>
            </a:r>
          </a:p>
          <a:p>
            <a:r>
              <a:rPr lang="fr-FR" sz="3200" dirty="0"/>
              <a:t>Romane </a:t>
            </a:r>
            <a:r>
              <a:rPr lang="fr-FR" sz="3200" dirty="0">
                <a:solidFill>
                  <a:srgbClr val="FF0000"/>
                </a:solidFill>
              </a:rPr>
              <a:t>recopie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C966F0"/>
                </a:solidFill>
              </a:rPr>
              <a:t>soigneusement</a:t>
            </a:r>
            <a:r>
              <a:rPr lang="fr-FR" sz="3200" dirty="0"/>
              <a:t> sa poésie. </a:t>
            </a:r>
          </a:p>
          <a:p>
            <a:r>
              <a:rPr lang="fr-FR" sz="3200" dirty="0"/>
              <a:t>Il </a:t>
            </a:r>
            <a:r>
              <a:rPr lang="fr-FR" sz="3200" dirty="0">
                <a:solidFill>
                  <a:srgbClr val="FF0000"/>
                </a:solidFill>
              </a:rPr>
              <a:t>s’est garé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C966F0"/>
                </a:solidFill>
              </a:rPr>
              <a:t>n’importe comment </a:t>
            </a:r>
            <a:r>
              <a:rPr lang="fr-FR" sz="3200" dirty="0"/>
              <a:t>devant la maison de mamie. </a:t>
            </a:r>
          </a:p>
          <a:p>
            <a:r>
              <a:rPr lang="fr-FR" sz="3200" dirty="0"/>
              <a:t>Noa </a:t>
            </a:r>
            <a:r>
              <a:rPr lang="fr-FR" sz="3200" dirty="0">
                <a:solidFill>
                  <a:srgbClr val="FF0000"/>
                </a:solidFill>
              </a:rPr>
              <a:t>range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C966F0"/>
                </a:solidFill>
              </a:rPr>
              <a:t>mal</a:t>
            </a:r>
            <a:r>
              <a:rPr lang="fr-FR" sz="3200" dirty="0"/>
              <a:t> </a:t>
            </a:r>
            <a:r>
              <a:rPr lang="fr-FR" sz="3200" dirty="0">
                <a:solidFill>
                  <a:schemeClr val="tx1"/>
                </a:solidFill>
              </a:rPr>
              <a:t>son</a:t>
            </a:r>
            <a:r>
              <a:rPr lang="fr-FR" sz="3200" dirty="0"/>
              <a:t> fichier dans son casier. </a:t>
            </a:r>
          </a:p>
          <a:p>
            <a:r>
              <a:rPr lang="fr-FR" sz="3200" dirty="0"/>
              <a:t>Elles </a:t>
            </a:r>
            <a:r>
              <a:rPr lang="fr-FR" sz="3200" dirty="0">
                <a:solidFill>
                  <a:srgbClr val="FF0000"/>
                </a:solidFill>
              </a:rPr>
              <a:t>arriveront </a:t>
            </a:r>
            <a:r>
              <a:rPr lang="fr-FR" sz="3200" dirty="0">
                <a:solidFill>
                  <a:srgbClr val="C966F0"/>
                </a:solidFill>
              </a:rPr>
              <a:t>ensemble</a:t>
            </a:r>
            <a:r>
              <a:rPr lang="fr-FR" sz="3200" dirty="0"/>
              <a:t> à la cérémonie. </a:t>
            </a:r>
          </a:p>
          <a:p>
            <a:r>
              <a:rPr lang="fr-FR" sz="3200" dirty="0"/>
              <a:t>Il </a:t>
            </a:r>
            <a:r>
              <a:rPr lang="fr-FR" sz="3200" dirty="0">
                <a:solidFill>
                  <a:srgbClr val="FF0000"/>
                </a:solidFill>
              </a:rPr>
              <a:t>a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C966F0"/>
                </a:solidFill>
              </a:rPr>
              <a:t>bien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vu</a:t>
            </a:r>
            <a:r>
              <a:rPr lang="fr-FR" sz="3200" dirty="0"/>
              <a:t> que j’étais fâchée ! </a:t>
            </a:r>
            <a:endParaRPr lang="fr-FR" sz="2000" dirty="0"/>
          </a:p>
          <a:p>
            <a:endParaRPr lang="fr-FR" dirty="0"/>
          </a:p>
        </p:txBody>
      </p:sp>
      <p:sp>
        <p:nvSpPr>
          <p:cNvPr id="5" name="Rectangle : carré corné 4">
            <a:extLst>
              <a:ext uri="{FF2B5EF4-FFF2-40B4-BE49-F238E27FC236}">
                <a16:creationId xmlns:a16="http://schemas.microsoft.com/office/drawing/2014/main" id="{FC165D52-FF87-4134-9837-122F19B93293}"/>
              </a:ext>
            </a:extLst>
          </p:cNvPr>
          <p:cNvSpPr/>
          <p:nvPr/>
        </p:nvSpPr>
        <p:spPr>
          <a:xfrm rot="21189615">
            <a:off x="8907054" y="4639977"/>
            <a:ext cx="2600325" cy="1604847"/>
          </a:xfrm>
          <a:prstGeom prst="foldedCorner">
            <a:avLst>
              <a:gd name="adj" fmla="val 30403"/>
            </a:avLst>
          </a:prstGeom>
          <a:solidFill>
            <a:srgbClr val="E8BFF9"/>
          </a:solidFill>
          <a:ln>
            <a:solidFill>
              <a:srgbClr val="C966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rgbClr val="C966F0"/>
                </a:solidFill>
              </a:rPr>
              <a:t>Un adverbe peut indiquer la manière.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AAFF37A-0251-4977-A36F-C0B257E4C3E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718" y="514350"/>
            <a:ext cx="1562100" cy="1725018"/>
          </a:xfrm>
          <a:prstGeom prst="rect">
            <a:avLst/>
          </a:prstGeom>
        </p:spPr>
      </p:pic>
      <p:sp>
        <p:nvSpPr>
          <p:cNvPr id="9" name="Bulle narrative : rectangle à coins arrondis 8">
            <a:extLst>
              <a:ext uri="{FF2B5EF4-FFF2-40B4-BE49-F238E27FC236}">
                <a16:creationId xmlns:a16="http://schemas.microsoft.com/office/drawing/2014/main" id="{318F5F25-F8BA-407C-9D39-AEEC85F6E5ED}"/>
              </a:ext>
            </a:extLst>
          </p:cNvPr>
          <p:cNvSpPr/>
          <p:nvPr/>
        </p:nvSpPr>
        <p:spPr>
          <a:xfrm>
            <a:off x="8945625" y="1449324"/>
            <a:ext cx="2772946" cy="1188720"/>
          </a:xfrm>
          <a:prstGeom prst="wedgeRoundRectCallout">
            <a:avLst>
              <a:gd name="adj1" fmla="val -37053"/>
              <a:gd name="adj2" fmla="val 70471"/>
              <a:gd name="adj3" fmla="val 16667"/>
            </a:avLst>
          </a:prstGeom>
          <a:solidFill>
            <a:srgbClr val="E8BFF9"/>
          </a:solidFill>
          <a:ln>
            <a:solidFill>
              <a:srgbClr val="E8BF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rgbClr val="C966F0"/>
                </a:solidFill>
              </a:rPr>
              <a:t>Un adverbe peut préciser un VERBE.</a:t>
            </a:r>
          </a:p>
        </p:txBody>
      </p:sp>
    </p:spTree>
    <p:extLst>
      <p:ext uri="{BB962C8B-B14F-4D97-AF65-F5344CB8AC3E}">
        <p14:creationId xmlns:p14="http://schemas.microsoft.com/office/powerpoint/2010/main" val="2100694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4C612-A57B-415D-A6A9-85279C397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À quoi sert </a:t>
            </a:r>
            <a:r>
              <a:rPr lang="fr-FR" dirty="0">
                <a:solidFill>
                  <a:srgbClr val="C966F0"/>
                </a:solidFill>
              </a:rPr>
              <a:t>ce mot </a:t>
            </a:r>
            <a:r>
              <a:rPr lang="fr-FR" dirty="0"/>
              <a:t>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23A7DB-8871-43CF-8D17-8DA3ADDAD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2550" y="2638044"/>
            <a:ext cx="9467850" cy="3581781"/>
          </a:xfrm>
        </p:spPr>
        <p:txBody>
          <a:bodyPr>
            <a:normAutofit fontScale="92500" lnSpcReduction="20000"/>
          </a:bodyPr>
          <a:lstStyle/>
          <a:p>
            <a:r>
              <a:rPr lang="fr-FR" sz="3200" dirty="0"/>
              <a:t>Il </a:t>
            </a:r>
            <a:r>
              <a:rPr lang="fr-FR" sz="3200" dirty="0">
                <a:solidFill>
                  <a:srgbClr val="C966F0"/>
                </a:solidFill>
              </a:rPr>
              <a:t>ne</a:t>
            </a:r>
            <a:r>
              <a:rPr lang="fr-FR" sz="3200" dirty="0"/>
              <a:t> fait </a:t>
            </a:r>
            <a:r>
              <a:rPr lang="fr-FR" sz="3200" dirty="0">
                <a:solidFill>
                  <a:srgbClr val="C966F0"/>
                </a:solidFill>
              </a:rPr>
              <a:t>jamais</a:t>
            </a:r>
            <a:r>
              <a:rPr lang="fr-FR" sz="3200" dirty="0"/>
              <a:t> attention aux fleurs !</a:t>
            </a:r>
          </a:p>
          <a:p>
            <a:r>
              <a:rPr lang="fr-FR" sz="3200" dirty="0">
                <a:solidFill>
                  <a:srgbClr val="C966F0"/>
                </a:solidFill>
              </a:rPr>
              <a:t>Non</a:t>
            </a:r>
            <a:r>
              <a:rPr lang="fr-FR" sz="3200" dirty="0"/>
              <a:t>, je </a:t>
            </a:r>
            <a:r>
              <a:rPr lang="fr-FR" sz="3200" dirty="0">
                <a:solidFill>
                  <a:srgbClr val="C966F0"/>
                </a:solidFill>
              </a:rPr>
              <a:t>ne</a:t>
            </a:r>
            <a:r>
              <a:rPr lang="fr-FR" sz="3200" dirty="0"/>
              <a:t> veux </a:t>
            </a:r>
            <a:r>
              <a:rPr lang="fr-FR" sz="3200" dirty="0">
                <a:solidFill>
                  <a:srgbClr val="C966F0"/>
                </a:solidFill>
              </a:rPr>
              <a:t>pas</a:t>
            </a:r>
            <a:r>
              <a:rPr lang="fr-FR" sz="3200" dirty="0"/>
              <a:t> ce pull. </a:t>
            </a:r>
          </a:p>
          <a:p>
            <a:r>
              <a:rPr lang="fr-FR" sz="3200" dirty="0"/>
              <a:t>Il faudra </a:t>
            </a:r>
            <a:r>
              <a:rPr lang="fr-FR" sz="3200" dirty="0">
                <a:solidFill>
                  <a:srgbClr val="C966F0"/>
                </a:solidFill>
              </a:rPr>
              <a:t>certainement</a:t>
            </a:r>
            <a:r>
              <a:rPr lang="fr-FR" sz="3200" dirty="0"/>
              <a:t> mettre de la crème solaire. </a:t>
            </a:r>
          </a:p>
          <a:p>
            <a:r>
              <a:rPr lang="fr-FR" sz="3200" dirty="0">
                <a:solidFill>
                  <a:srgbClr val="C966F0"/>
                </a:solidFill>
              </a:rPr>
              <a:t>Oui</a:t>
            </a:r>
            <a:r>
              <a:rPr lang="fr-FR" sz="3200" dirty="0"/>
              <a:t>, je vais </a:t>
            </a:r>
            <a:r>
              <a:rPr lang="fr-FR" sz="3200" dirty="0">
                <a:solidFill>
                  <a:srgbClr val="C966F0"/>
                </a:solidFill>
              </a:rPr>
              <a:t>certainement</a:t>
            </a:r>
            <a:r>
              <a:rPr lang="fr-FR" sz="3200" dirty="0"/>
              <a:t> lui écrire. </a:t>
            </a:r>
          </a:p>
          <a:p>
            <a:r>
              <a:rPr lang="fr-FR" sz="3200" dirty="0"/>
              <a:t>Je </a:t>
            </a:r>
            <a:r>
              <a:rPr lang="fr-FR" sz="3200" dirty="0">
                <a:solidFill>
                  <a:srgbClr val="C966F0"/>
                </a:solidFill>
              </a:rPr>
              <a:t>n’</a:t>
            </a:r>
            <a:r>
              <a:rPr lang="fr-FR" sz="3200" dirty="0"/>
              <a:t>ai </a:t>
            </a:r>
            <a:r>
              <a:rPr lang="fr-FR" sz="3200" dirty="0">
                <a:solidFill>
                  <a:srgbClr val="C966F0"/>
                </a:solidFill>
              </a:rPr>
              <a:t>rien</a:t>
            </a:r>
            <a:r>
              <a:rPr lang="fr-FR" sz="3200" dirty="0"/>
              <a:t> entendu…</a:t>
            </a:r>
          </a:p>
          <a:p>
            <a:r>
              <a:rPr lang="fr-FR" sz="3200" dirty="0"/>
              <a:t>Nous arriverons </a:t>
            </a:r>
            <a:r>
              <a:rPr lang="fr-FR" sz="3200" dirty="0">
                <a:solidFill>
                  <a:srgbClr val="C966F0"/>
                </a:solidFill>
              </a:rPr>
              <a:t>probablement</a:t>
            </a:r>
            <a:r>
              <a:rPr lang="fr-FR" sz="3200" dirty="0"/>
              <a:t> vers 17 h 30. </a:t>
            </a:r>
          </a:p>
          <a:p>
            <a:r>
              <a:rPr lang="fr-FR" sz="3200" dirty="0"/>
              <a:t>Jade viendra </a:t>
            </a:r>
            <a:r>
              <a:rPr lang="fr-FR" sz="3200" dirty="0">
                <a:solidFill>
                  <a:srgbClr val="C966F0"/>
                </a:solidFill>
              </a:rPr>
              <a:t>peut-être</a:t>
            </a:r>
            <a:r>
              <a:rPr lang="fr-FR" sz="3200" dirty="0"/>
              <a:t> à la maison demain. </a:t>
            </a:r>
          </a:p>
        </p:txBody>
      </p:sp>
    </p:spTree>
    <p:extLst>
      <p:ext uri="{BB962C8B-B14F-4D97-AF65-F5344CB8AC3E}">
        <p14:creationId xmlns:p14="http://schemas.microsoft.com/office/powerpoint/2010/main" val="97771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4C612-A57B-415D-A6A9-85279C397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À quoi sert </a:t>
            </a:r>
            <a:r>
              <a:rPr lang="fr-FR" dirty="0">
                <a:solidFill>
                  <a:srgbClr val="C966F0"/>
                </a:solidFill>
              </a:rPr>
              <a:t>ce mot </a:t>
            </a:r>
            <a:r>
              <a:rPr lang="fr-FR" dirty="0"/>
              <a:t>? </a:t>
            </a:r>
            <a:endParaRPr lang="fr-FR" dirty="0">
              <a:solidFill>
                <a:srgbClr val="C966F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23A7DB-8871-43CF-8D17-8DA3ADDAD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2550" y="2638044"/>
            <a:ext cx="9467850" cy="3581781"/>
          </a:xfrm>
        </p:spPr>
        <p:txBody>
          <a:bodyPr>
            <a:normAutofit fontScale="92500" lnSpcReduction="20000"/>
          </a:bodyPr>
          <a:lstStyle/>
          <a:p>
            <a:r>
              <a:rPr lang="fr-FR" sz="3200" dirty="0"/>
              <a:t>Il </a:t>
            </a:r>
            <a:r>
              <a:rPr lang="fr-FR" sz="3200" dirty="0">
                <a:solidFill>
                  <a:srgbClr val="C966F0"/>
                </a:solidFill>
              </a:rPr>
              <a:t>ne</a:t>
            </a:r>
            <a:r>
              <a:rPr lang="fr-FR" sz="3200" dirty="0"/>
              <a:t> fait </a:t>
            </a:r>
            <a:r>
              <a:rPr lang="fr-FR" sz="3200" dirty="0">
                <a:solidFill>
                  <a:srgbClr val="C966F0"/>
                </a:solidFill>
              </a:rPr>
              <a:t>jamais</a:t>
            </a:r>
            <a:r>
              <a:rPr lang="fr-FR" sz="3200" dirty="0"/>
              <a:t> attention aux fleurs ! </a:t>
            </a:r>
          </a:p>
          <a:p>
            <a:r>
              <a:rPr lang="fr-FR" sz="3200" dirty="0">
                <a:solidFill>
                  <a:srgbClr val="C966F0"/>
                </a:solidFill>
              </a:rPr>
              <a:t>Non</a:t>
            </a:r>
            <a:r>
              <a:rPr lang="fr-FR" sz="3200" dirty="0"/>
              <a:t>, je </a:t>
            </a:r>
            <a:r>
              <a:rPr lang="fr-FR" sz="3200" dirty="0">
                <a:solidFill>
                  <a:srgbClr val="C966F0"/>
                </a:solidFill>
              </a:rPr>
              <a:t>ne</a:t>
            </a:r>
            <a:r>
              <a:rPr lang="fr-FR" sz="3200" dirty="0"/>
              <a:t> veux </a:t>
            </a:r>
            <a:r>
              <a:rPr lang="fr-FR" sz="3200" dirty="0">
                <a:solidFill>
                  <a:srgbClr val="C966F0"/>
                </a:solidFill>
              </a:rPr>
              <a:t>pas</a:t>
            </a:r>
            <a:r>
              <a:rPr lang="fr-FR" sz="3200" dirty="0"/>
              <a:t> ce pull. </a:t>
            </a:r>
          </a:p>
          <a:p>
            <a:r>
              <a:rPr lang="fr-FR" sz="3200" dirty="0"/>
              <a:t>Il faudra </a:t>
            </a:r>
            <a:r>
              <a:rPr lang="fr-FR" sz="3200" dirty="0">
                <a:solidFill>
                  <a:srgbClr val="C966F0"/>
                </a:solidFill>
              </a:rPr>
              <a:t>certainement</a:t>
            </a:r>
            <a:r>
              <a:rPr lang="fr-FR" sz="3200" dirty="0"/>
              <a:t> mettre de la crème solaire. </a:t>
            </a:r>
          </a:p>
          <a:p>
            <a:r>
              <a:rPr lang="fr-FR" sz="3200" dirty="0">
                <a:solidFill>
                  <a:srgbClr val="C966F0"/>
                </a:solidFill>
              </a:rPr>
              <a:t>Oui</a:t>
            </a:r>
            <a:r>
              <a:rPr lang="fr-FR" sz="3200" dirty="0"/>
              <a:t>, je vais </a:t>
            </a:r>
            <a:r>
              <a:rPr lang="fr-FR" sz="3200" dirty="0">
                <a:solidFill>
                  <a:srgbClr val="C966F0"/>
                </a:solidFill>
              </a:rPr>
              <a:t>certainement</a:t>
            </a:r>
            <a:r>
              <a:rPr lang="fr-FR" sz="3200" dirty="0"/>
              <a:t> lui écrire. </a:t>
            </a:r>
          </a:p>
          <a:p>
            <a:r>
              <a:rPr lang="fr-FR" sz="3200" dirty="0"/>
              <a:t>Je </a:t>
            </a:r>
            <a:r>
              <a:rPr lang="fr-FR" sz="3200" dirty="0">
                <a:solidFill>
                  <a:srgbClr val="C966F0"/>
                </a:solidFill>
              </a:rPr>
              <a:t>n’</a:t>
            </a:r>
            <a:r>
              <a:rPr lang="fr-FR" sz="3200" dirty="0"/>
              <a:t>ai </a:t>
            </a:r>
            <a:r>
              <a:rPr lang="fr-FR" sz="3200" dirty="0">
                <a:solidFill>
                  <a:srgbClr val="C966F0"/>
                </a:solidFill>
              </a:rPr>
              <a:t>rien</a:t>
            </a:r>
            <a:r>
              <a:rPr lang="fr-FR" sz="3200" dirty="0"/>
              <a:t> entendu…</a:t>
            </a:r>
          </a:p>
          <a:p>
            <a:r>
              <a:rPr lang="fr-FR" sz="3200" dirty="0"/>
              <a:t>Nous arriverons </a:t>
            </a:r>
            <a:r>
              <a:rPr lang="fr-FR" sz="3200" dirty="0">
                <a:solidFill>
                  <a:srgbClr val="C966F0"/>
                </a:solidFill>
              </a:rPr>
              <a:t>probablement</a:t>
            </a:r>
            <a:r>
              <a:rPr lang="fr-FR" sz="3200" dirty="0"/>
              <a:t> vers 17 h 30. </a:t>
            </a:r>
          </a:p>
          <a:p>
            <a:r>
              <a:rPr lang="fr-FR" sz="3200" dirty="0"/>
              <a:t>Jade viendra </a:t>
            </a:r>
            <a:r>
              <a:rPr lang="fr-FR" sz="3200" dirty="0">
                <a:solidFill>
                  <a:srgbClr val="C966F0"/>
                </a:solidFill>
              </a:rPr>
              <a:t>peut-être</a:t>
            </a:r>
            <a:r>
              <a:rPr lang="fr-FR" sz="3200" dirty="0"/>
              <a:t> à la maison demain. </a:t>
            </a:r>
          </a:p>
        </p:txBody>
      </p:sp>
      <p:sp>
        <p:nvSpPr>
          <p:cNvPr id="4" name="Rectangle : carré corné 3">
            <a:extLst>
              <a:ext uri="{FF2B5EF4-FFF2-40B4-BE49-F238E27FC236}">
                <a16:creationId xmlns:a16="http://schemas.microsoft.com/office/drawing/2014/main" id="{1AF3C94D-3DDA-4175-8939-5049EB9A5088}"/>
              </a:ext>
            </a:extLst>
          </p:cNvPr>
          <p:cNvSpPr/>
          <p:nvPr/>
        </p:nvSpPr>
        <p:spPr>
          <a:xfrm rot="20973235">
            <a:off x="9153525" y="4511416"/>
            <a:ext cx="2600325" cy="1733550"/>
          </a:xfrm>
          <a:prstGeom prst="foldedCorner">
            <a:avLst>
              <a:gd name="adj" fmla="val 30403"/>
            </a:avLst>
          </a:prstGeom>
          <a:solidFill>
            <a:srgbClr val="E8BFF9"/>
          </a:solidFill>
          <a:ln>
            <a:solidFill>
              <a:srgbClr val="C966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rgbClr val="C966F0"/>
                </a:solidFill>
              </a:rPr>
              <a:t>Un adverbe peut indiquer la négation.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DFAAD73-8F1F-450B-B575-BE3652F29F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718" y="514350"/>
            <a:ext cx="1562100" cy="172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091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4C612-A57B-415D-A6A9-85279C397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À quoi sert </a:t>
            </a:r>
            <a:r>
              <a:rPr lang="fr-FR" dirty="0">
                <a:solidFill>
                  <a:srgbClr val="C966F0"/>
                </a:solidFill>
              </a:rPr>
              <a:t>ce mot </a:t>
            </a:r>
            <a:r>
              <a:rPr lang="fr-FR" dirty="0"/>
              <a:t>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23A7DB-8871-43CF-8D17-8DA3ADDADF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sz="3000" dirty="0"/>
              <a:t>Il reste </a:t>
            </a:r>
            <a:r>
              <a:rPr lang="fr-FR" sz="3000" dirty="0">
                <a:solidFill>
                  <a:srgbClr val="C966F0"/>
                </a:solidFill>
              </a:rPr>
              <a:t>peu</a:t>
            </a:r>
            <a:r>
              <a:rPr lang="fr-FR" sz="3000" dirty="0"/>
              <a:t> d’eau dans la carafe. </a:t>
            </a:r>
          </a:p>
          <a:p>
            <a:r>
              <a:rPr lang="fr-FR" sz="3000" dirty="0"/>
              <a:t>Il était </a:t>
            </a:r>
            <a:r>
              <a:rPr lang="fr-FR" sz="3000" dirty="0">
                <a:solidFill>
                  <a:srgbClr val="C966F0"/>
                </a:solidFill>
              </a:rPr>
              <a:t>presque</a:t>
            </a:r>
            <a:r>
              <a:rPr lang="fr-FR" sz="3000" dirty="0"/>
              <a:t> arrivé à Rouen. </a:t>
            </a:r>
          </a:p>
          <a:p>
            <a:r>
              <a:rPr lang="fr-FR" sz="3000" dirty="0"/>
              <a:t>Tu mets </a:t>
            </a:r>
            <a:r>
              <a:rPr lang="fr-FR" sz="3000" dirty="0">
                <a:solidFill>
                  <a:srgbClr val="C966F0"/>
                </a:solidFill>
              </a:rPr>
              <a:t>beaucoup</a:t>
            </a:r>
            <a:r>
              <a:rPr lang="fr-FR" sz="3000" dirty="0"/>
              <a:t> de chocolat dans ton bol ! </a:t>
            </a:r>
          </a:p>
          <a:p>
            <a:r>
              <a:rPr lang="fr-FR" sz="3000" dirty="0"/>
              <a:t>L’or est un métal </a:t>
            </a:r>
            <a:r>
              <a:rPr lang="fr-FR" sz="3000" dirty="0">
                <a:solidFill>
                  <a:srgbClr val="C966F0"/>
                </a:solidFill>
              </a:rPr>
              <a:t>très</a:t>
            </a:r>
            <a:r>
              <a:rPr lang="fr-FR" sz="3000" dirty="0"/>
              <a:t> précieux.</a:t>
            </a:r>
          </a:p>
          <a:p>
            <a:r>
              <a:rPr lang="fr-FR" sz="3000" dirty="0"/>
              <a:t>Mon chien court </a:t>
            </a:r>
            <a:r>
              <a:rPr lang="fr-FR" sz="3000" dirty="0">
                <a:solidFill>
                  <a:srgbClr val="C966F0"/>
                </a:solidFill>
              </a:rPr>
              <a:t>trop</a:t>
            </a:r>
            <a:r>
              <a:rPr lang="fr-FR" sz="3000" dirty="0"/>
              <a:t> vite pour que je l’attrape. </a:t>
            </a:r>
          </a:p>
          <a:p>
            <a:endParaRPr lang="fr-FR" sz="3000" dirty="0"/>
          </a:p>
        </p:txBody>
      </p:sp>
    </p:spTree>
    <p:extLst>
      <p:ext uri="{BB962C8B-B14F-4D97-AF65-F5344CB8AC3E}">
        <p14:creationId xmlns:p14="http://schemas.microsoft.com/office/powerpoint/2010/main" val="3603794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4C612-A57B-415D-A6A9-85279C397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À quoi sert </a:t>
            </a:r>
            <a:r>
              <a:rPr lang="fr-FR" dirty="0">
                <a:solidFill>
                  <a:srgbClr val="C966F0"/>
                </a:solidFill>
              </a:rPr>
              <a:t>ce mot </a:t>
            </a:r>
            <a:r>
              <a:rPr lang="fr-FR" dirty="0"/>
              <a:t>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23A7DB-8871-43CF-8D17-8DA3ADDADF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sz="3000" dirty="0"/>
              <a:t>Il reste </a:t>
            </a:r>
            <a:r>
              <a:rPr lang="fr-FR" sz="3000" b="1" dirty="0">
                <a:solidFill>
                  <a:srgbClr val="C966F0"/>
                </a:solidFill>
              </a:rPr>
              <a:t>peu</a:t>
            </a:r>
            <a:r>
              <a:rPr lang="fr-FR" sz="3000" dirty="0"/>
              <a:t> d’eau dans la carafe. </a:t>
            </a:r>
          </a:p>
          <a:p>
            <a:r>
              <a:rPr lang="fr-FR" sz="3000" dirty="0"/>
              <a:t>Il était </a:t>
            </a:r>
            <a:r>
              <a:rPr lang="fr-FR" sz="3000" b="1" dirty="0">
                <a:solidFill>
                  <a:srgbClr val="C966F0"/>
                </a:solidFill>
              </a:rPr>
              <a:t>presque</a:t>
            </a:r>
            <a:r>
              <a:rPr lang="fr-FR" sz="3000" dirty="0"/>
              <a:t> </a:t>
            </a:r>
            <a:r>
              <a:rPr lang="fr-FR" sz="3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arrivé</a:t>
            </a:r>
            <a:r>
              <a:rPr lang="fr-FR" sz="3000" dirty="0"/>
              <a:t> à Rouen. </a:t>
            </a:r>
          </a:p>
          <a:p>
            <a:r>
              <a:rPr lang="fr-FR" sz="3000" dirty="0"/>
              <a:t>Tu mets </a:t>
            </a:r>
            <a:r>
              <a:rPr lang="fr-FR" sz="3000" b="1" dirty="0">
                <a:solidFill>
                  <a:srgbClr val="C966F0"/>
                </a:solidFill>
              </a:rPr>
              <a:t>beaucoup</a:t>
            </a:r>
            <a:r>
              <a:rPr lang="fr-FR" sz="3000" dirty="0"/>
              <a:t> de chocolat dans ton bol ! </a:t>
            </a:r>
          </a:p>
          <a:p>
            <a:r>
              <a:rPr lang="fr-FR" sz="3000" dirty="0"/>
              <a:t>L’or est un métal </a:t>
            </a:r>
            <a:r>
              <a:rPr lang="fr-FR" sz="3000" b="1" dirty="0">
                <a:solidFill>
                  <a:srgbClr val="C966F0"/>
                </a:solidFill>
              </a:rPr>
              <a:t>très</a:t>
            </a:r>
            <a:r>
              <a:rPr lang="fr-FR" sz="3000" dirty="0"/>
              <a:t> </a:t>
            </a:r>
            <a:r>
              <a:rPr lang="fr-FR" sz="3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précieux</a:t>
            </a:r>
            <a:r>
              <a:rPr lang="fr-FR" sz="3000" dirty="0"/>
              <a:t>.</a:t>
            </a:r>
          </a:p>
          <a:p>
            <a:r>
              <a:rPr lang="fr-FR" sz="3000" dirty="0"/>
              <a:t>Mon chien court </a:t>
            </a:r>
            <a:r>
              <a:rPr lang="fr-FR" sz="3000" b="1" dirty="0">
                <a:solidFill>
                  <a:srgbClr val="C966F0"/>
                </a:solidFill>
              </a:rPr>
              <a:t>trop</a:t>
            </a:r>
            <a:r>
              <a:rPr lang="fr-FR" sz="3000" dirty="0"/>
              <a:t> </a:t>
            </a:r>
            <a:r>
              <a:rPr lang="fr-FR" sz="3000" dirty="0">
                <a:solidFill>
                  <a:srgbClr val="C966F0"/>
                </a:solidFill>
              </a:rPr>
              <a:t>vite</a:t>
            </a:r>
            <a:r>
              <a:rPr lang="fr-FR" sz="3000" dirty="0"/>
              <a:t> pour que je l’attrape. </a:t>
            </a:r>
          </a:p>
          <a:p>
            <a:endParaRPr lang="fr-FR" sz="3000" dirty="0"/>
          </a:p>
        </p:txBody>
      </p:sp>
      <p:sp>
        <p:nvSpPr>
          <p:cNvPr id="4" name="Rectangle : carré corné 3">
            <a:extLst>
              <a:ext uri="{FF2B5EF4-FFF2-40B4-BE49-F238E27FC236}">
                <a16:creationId xmlns:a16="http://schemas.microsoft.com/office/drawing/2014/main" id="{577F8DE6-9842-4E35-B647-B7AC10EC31C2}"/>
              </a:ext>
            </a:extLst>
          </p:cNvPr>
          <p:cNvSpPr/>
          <p:nvPr/>
        </p:nvSpPr>
        <p:spPr>
          <a:xfrm rot="20973235">
            <a:off x="9153525" y="4511416"/>
            <a:ext cx="2600325" cy="1733550"/>
          </a:xfrm>
          <a:prstGeom prst="foldedCorner">
            <a:avLst>
              <a:gd name="adj" fmla="val 30403"/>
            </a:avLst>
          </a:prstGeom>
          <a:solidFill>
            <a:srgbClr val="E8BFF9"/>
          </a:solidFill>
          <a:ln>
            <a:solidFill>
              <a:srgbClr val="C966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rgbClr val="C966F0"/>
                </a:solidFill>
              </a:rPr>
              <a:t>Un adverbe peut indiquer la quantité.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69750B8-70A0-46CA-A5CD-C3A451C641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718" y="514350"/>
            <a:ext cx="1562100" cy="1725018"/>
          </a:xfrm>
          <a:prstGeom prst="rect">
            <a:avLst/>
          </a:prstGeom>
        </p:spPr>
      </p:pic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0ED225A6-0E95-4045-BEE4-9E1D2AD6A52B}"/>
              </a:ext>
            </a:extLst>
          </p:cNvPr>
          <p:cNvSpPr/>
          <p:nvPr/>
        </p:nvSpPr>
        <p:spPr>
          <a:xfrm>
            <a:off x="8601075" y="1161057"/>
            <a:ext cx="3117496" cy="1725017"/>
          </a:xfrm>
          <a:prstGeom prst="wedgeRoundRectCallout">
            <a:avLst>
              <a:gd name="adj1" fmla="val -37053"/>
              <a:gd name="adj2" fmla="val 70471"/>
              <a:gd name="adj3" fmla="val 16667"/>
            </a:avLst>
          </a:prstGeom>
          <a:solidFill>
            <a:srgbClr val="E8BFF9"/>
          </a:solidFill>
          <a:ln>
            <a:solidFill>
              <a:srgbClr val="E8BF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rgbClr val="C966F0"/>
                </a:solidFill>
              </a:rPr>
              <a:t>Un adverbe peut préciser un ADJECTIF ou un ADVERBE</a:t>
            </a:r>
          </a:p>
        </p:txBody>
      </p:sp>
    </p:spTree>
    <p:extLst>
      <p:ext uri="{BB962C8B-B14F-4D97-AF65-F5344CB8AC3E}">
        <p14:creationId xmlns:p14="http://schemas.microsoft.com/office/powerpoint/2010/main" val="2755993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4C612-A57B-415D-A6A9-85279C397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À quoi sert </a:t>
            </a:r>
            <a:r>
              <a:rPr lang="fr-FR" dirty="0">
                <a:solidFill>
                  <a:srgbClr val="C966F0"/>
                </a:solidFill>
              </a:rPr>
              <a:t>ce mot </a:t>
            </a:r>
            <a:r>
              <a:rPr lang="fr-FR" dirty="0"/>
              <a:t>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23A7DB-8871-43CF-8D17-8DA3ADDADF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000" dirty="0">
                <a:solidFill>
                  <a:srgbClr val="C966F0"/>
                </a:solidFill>
              </a:rPr>
              <a:t>Après</a:t>
            </a:r>
            <a:r>
              <a:rPr lang="fr-FR" sz="3000" dirty="0"/>
              <a:t> la course, elle a reçu sa récompense.</a:t>
            </a:r>
          </a:p>
          <a:p>
            <a:r>
              <a:rPr lang="fr-FR" sz="3000" dirty="0"/>
              <a:t>Le train passera </a:t>
            </a:r>
            <a:r>
              <a:rPr lang="fr-FR" sz="3000" dirty="0">
                <a:solidFill>
                  <a:srgbClr val="C966F0"/>
                </a:solidFill>
              </a:rPr>
              <a:t>bientôt</a:t>
            </a:r>
            <a:r>
              <a:rPr lang="fr-FR" sz="3000" dirty="0"/>
              <a:t> par ma commune. </a:t>
            </a:r>
          </a:p>
          <a:p>
            <a:r>
              <a:rPr lang="fr-FR" sz="3000" dirty="0"/>
              <a:t>L’ogre est </a:t>
            </a:r>
            <a:r>
              <a:rPr lang="fr-FR" sz="3000" dirty="0">
                <a:solidFill>
                  <a:srgbClr val="C966F0"/>
                </a:solidFill>
              </a:rPr>
              <a:t>souvent</a:t>
            </a:r>
            <a:r>
              <a:rPr lang="fr-FR" sz="3000" dirty="0"/>
              <a:t> le personnage méchant. </a:t>
            </a:r>
          </a:p>
          <a:p>
            <a:r>
              <a:rPr lang="fr-FR" sz="3000" dirty="0"/>
              <a:t>As-tu </a:t>
            </a:r>
            <a:r>
              <a:rPr lang="fr-FR" sz="3000" dirty="0">
                <a:solidFill>
                  <a:srgbClr val="C966F0"/>
                </a:solidFill>
              </a:rPr>
              <a:t>déjà</a:t>
            </a:r>
            <a:r>
              <a:rPr lang="fr-FR" sz="3000" dirty="0"/>
              <a:t> mangé une glace italienne ? </a:t>
            </a:r>
          </a:p>
          <a:p>
            <a:r>
              <a:rPr lang="fr-FR" sz="3000" dirty="0"/>
              <a:t>Nous avons visité le musée de la mer </a:t>
            </a:r>
            <a:r>
              <a:rPr lang="fr-FR" sz="3000" dirty="0">
                <a:solidFill>
                  <a:srgbClr val="C966F0"/>
                </a:solidFill>
              </a:rPr>
              <a:t>hier</a:t>
            </a:r>
            <a:r>
              <a:rPr lang="fr-FR" sz="3000" dirty="0"/>
              <a:t>.  </a:t>
            </a:r>
          </a:p>
          <a:p>
            <a:endParaRPr lang="fr-FR" sz="3000" dirty="0"/>
          </a:p>
          <a:p>
            <a:endParaRPr lang="fr-FR" sz="3000" dirty="0"/>
          </a:p>
          <a:p>
            <a:endParaRPr lang="fr-FR" sz="3000" dirty="0"/>
          </a:p>
        </p:txBody>
      </p:sp>
    </p:spTree>
    <p:extLst>
      <p:ext uri="{BB962C8B-B14F-4D97-AF65-F5344CB8AC3E}">
        <p14:creationId xmlns:p14="http://schemas.microsoft.com/office/powerpoint/2010/main" val="2812346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4C612-A57B-415D-A6A9-85279C397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À quoi sert </a:t>
            </a:r>
            <a:r>
              <a:rPr lang="fr-FR" dirty="0">
                <a:solidFill>
                  <a:srgbClr val="C966F0"/>
                </a:solidFill>
              </a:rPr>
              <a:t>ce mot </a:t>
            </a:r>
            <a:r>
              <a:rPr lang="fr-FR" dirty="0"/>
              <a:t>? </a:t>
            </a:r>
            <a:endParaRPr lang="fr-FR" dirty="0">
              <a:solidFill>
                <a:srgbClr val="C966F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23A7DB-8871-43CF-8D17-8DA3ADDADF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000" b="1" u="sng" dirty="0">
                <a:solidFill>
                  <a:srgbClr val="C966F0"/>
                </a:solidFill>
                <a:uFill>
                  <a:solidFill>
                    <a:srgbClr val="00B050"/>
                  </a:solidFill>
                </a:uFill>
              </a:rPr>
              <a:t>Après</a:t>
            </a:r>
            <a:r>
              <a:rPr lang="fr-FR" sz="3000" u="sng" dirty="0">
                <a:uFill>
                  <a:solidFill>
                    <a:srgbClr val="00B050"/>
                  </a:solidFill>
                </a:uFill>
              </a:rPr>
              <a:t> la course</a:t>
            </a:r>
            <a:r>
              <a:rPr lang="fr-FR" sz="3000" dirty="0"/>
              <a:t>, elle a reçu sa récompense.</a:t>
            </a:r>
          </a:p>
          <a:p>
            <a:r>
              <a:rPr lang="fr-FR" sz="3000" dirty="0"/>
              <a:t>Le train passera </a:t>
            </a:r>
            <a:r>
              <a:rPr lang="fr-FR" sz="3000" u="sng" dirty="0">
                <a:solidFill>
                  <a:srgbClr val="C966F0"/>
                </a:solidFill>
                <a:uFill>
                  <a:solidFill>
                    <a:srgbClr val="00B050"/>
                  </a:solidFill>
                </a:uFill>
              </a:rPr>
              <a:t>bientôt</a:t>
            </a:r>
            <a:r>
              <a:rPr lang="fr-FR" sz="3000" dirty="0"/>
              <a:t> par ma commune. </a:t>
            </a:r>
          </a:p>
          <a:p>
            <a:r>
              <a:rPr lang="fr-FR" sz="3000" dirty="0"/>
              <a:t>L’ogre est </a:t>
            </a:r>
            <a:r>
              <a:rPr lang="fr-FR" sz="3000" u="sng" dirty="0">
                <a:solidFill>
                  <a:srgbClr val="C966F0"/>
                </a:solidFill>
                <a:uFill>
                  <a:solidFill>
                    <a:srgbClr val="00B050"/>
                  </a:solidFill>
                </a:uFill>
              </a:rPr>
              <a:t>souvent</a:t>
            </a:r>
            <a:r>
              <a:rPr lang="fr-FR" sz="3000" dirty="0"/>
              <a:t> le personnage méchant. </a:t>
            </a:r>
          </a:p>
          <a:p>
            <a:r>
              <a:rPr lang="fr-FR" sz="3000" dirty="0"/>
              <a:t>As-tu </a:t>
            </a:r>
            <a:r>
              <a:rPr lang="fr-FR" sz="3000" u="sng" dirty="0">
                <a:solidFill>
                  <a:srgbClr val="C966F0"/>
                </a:solidFill>
                <a:uFill>
                  <a:solidFill>
                    <a:srgbClr val="00B050"/>
                  </a:solidFill>
                </a:uFill>
              </a:rPr>
              <a:t>déjà</a:t>
            </a:r>
            <a:r>
              <a:rPr lang="fr-FR" sz="3000" dirty="0"/>
              <a:t> mangé une glace italienne ? </a:t>
            </a:r>
          </a:p>
          <a:p>
            <a:r>
              <a:rPr lang="fr-FR" sz="3000" dirty="0"/>
              <a:t>Nous avons visité le musée de la mer </a:t>
            </a:r>
            <a:r>
              <a:rPr lang="fr-FR" sz="3000" u="sng" dirty="0">
                <a:solidFill>
                  <a:srgbClr val="C966F0"/>
                </a:solidFill>
                <a:uFill>
                  <a:solidFill>
                    <a:srgbClr val="00B050"/>
                  </a:solidFill>
                </a:uFill>
              </a:rPr>
              <a:t>hier</a:t>
            </a:r>
            <a:r>
              <a:rPr lang="fr-FR" sz="3000" dirty="0"/>
              <a:t>.  </a:t>
            </a:r>
          </a:p>
          <a:p>
            <a:endParaRPr lang="fr-FR" sz="3000" dirty="0"/>
          </a:p>
          <a:p>
            <a:endParaRPr lang="fr-FR" sz="3000" dirty="0"/>
          </a:p>
          <a:p>
            <a:endParaRPr lang="fr-FR" sz="3000" dirty="0"/>
          </a:p>
        </p:txBody>
      </p:sp>
      <p:sp>
        <p:nvSpPr>
          <p:cNvPr id="4" name="Rectangle : carré corné 3">
            <a:extLst>
              <a:ext uri="{FF2B5EF4-FFF2-40B4-BE49-F238E27FC236}">
                <a16:creationId xmlns:a16="http://schemas.microsoft.com/office/drawing/2014/main" id="{8600EBB7-E5C8-4D2B-8A1F-69BE09999D5F}"/>
              </a:ext>
            </a:extLst>
          </p:cNvPr>
          <p:cNvSpPr/>
          <p:nvPr/>
        </p:nvSpPr>
        <p:spPr>
          <a:xfrm rot="20973235">
            <a:off x="9153525" y="4511416"/>
            <a:ext cx="2600325" cy="1733550"/>
          </a:xfrm>
          <a:prstGeom prst="foldedCorner">
            <a:avLst>
              <a:gd name="adj" fmla="val 30403"/>
            </a:avLst>
          </a:prstGeom>
          <a:solidFill>
            <a:srgbClr val="E8BFF9"/>
          </a:solidFill>
          <a:ln>
            <a:solidFill>
              <a:srgbClr val="C966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rgbClr val="C966F0"/>
                </a:solidFill>
              </a:rPr>
              <a:t>Un adverbe peut indiquer le temps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A91C192-0E05-4188-9F80-599271E411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718" y="514350"/>
            <a:ext cx="1562100" cy="1725018"/>
          </a:xfrm>
          <a:prstGeom prst="rect">
            <a:avLst/>
          </a:prstGeom>
        </p:spPr>
      </p:pic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3B9FE346-8206-4283-B056-3FB2D0E59771}"/>
              </a:ext>
            </a:extLst>
          </p:cNvPr>
          <p:cNvSpPr/>
          <p:nvPr/>
        </p:nvSpPr>
        <p:spPr>
          <a:xfrm>
            <a:off x="9201150" y="1075062"/>
            <a:ext cx="2688307" cy="1673352"/>
          </a:xfrm>
          <a:prstGeom prst="wedgeRoundRectCallout">
            <a:avLst>
              <a:gd name="adj1" fmla="val -37053"/>
              <a:gd name="adj2" fmla="val 70471"/>
              <a:gd name="adj3" fmla="val 16667"/>
            </a:avLst>
          </a:prstGeom>
          <a:solidFill>
            <a:srgbClr val="E8BFF9"/>
          </a:solidFill>
          <a:ln>
            <a:solidFill>
              <a:srgbClr val="E8BF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rgbClr val="C966F0"/>
                </a:solidFill>
              </a:rPr>
              <a:t>Un adverbe peut préciser toute la phrase.</a:t>
            </a:r>
          </a:p>
        </p:txBody>
      </p:sp>
    </p:spTree>
    <p:extLst>
      <p:ext uri="{BB962C8B-B14F-4D97-AF65-F5344CB8AC3E}">
        <p14:creationId xmlns:p14="http://schemas.microsoft.com/office/powerpoint/2010/main" val="3266574735"/>
      </p:ext>
    </p:extLst>
  </p:cSld>
  <p:clrMapOvr>
    <a:masterClrMapping/>
  </p:clrMapOvr>
</p:sld>
</file>

<file path=ppt/theme/theme1.xml><?xml version="1.0" encoding="utf-8"?>
<a:theme xmlns:a="http://schemas.openxmlformats.org/drawingml/2006/main" name="Colis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TM10001115[[fn=Colis]]</Template>
  <TotalTime>120</TotalTime>
  <Words>719</Words>
  <Application>Microsoft Office PowerPoint</Application>
  <PresentationFormat>Grand écran</PresentationFormat>
  <Paragraphs>111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7" baseType="lpstr">
      <vt:lpstr>Arial</vt:lpstr>
      <vt:lpstr>Gill Sans MT</vt:lpstr>
      <vt:lpstr>Colis</vt:lpstr>
      <vt:lpstr>Une nouvelle classe de mots</vt:lpstr>
      <vt:lpstr>À quoi sert ce mot ? </vt:lpstr>
      <vt:lpstr>À quoi sert ce mot ? </vt:lpstr>
      <vt:lpstr>À quoi sert ce mot ? </vt:lpstr>
      <vt:lpstr>À quoi sert ce mot ? </vt:lpstr>
      <vt:lpstr>À quoi sert ce mot ? </vt:lpstr>
      <vt:lpstr>À quoi sert ce mot ? </vt:lpstr>
      <vt:lpstr>À quoi sert ce mot ? </vt:lpstr>
      <vt:lpstr>À quoi sert ce mot ? </vt:lpstr>
      <vt:lpstr>À quoi sert ce mot ? </vt:lpstr>
      <vt:lpstr>À quoi sert ce mot ?</vt:lpstr>
      <vt:lpstr>Récapitulons :</vt:lpstr>
      <vt:lpstr>Comment fabriquer un adverbe ? En Cas général</vt:lpstr>
      <vt:lpstr>Comment fabriquer un adverbe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Une nouvelle classe de mots</dc:title>
  <cp:revision>17</cp:revision>
  <dcterms:created xsi:type="dcterms:W3CDTF">2021-04-17T14:22:54Z</dcterms:created>
  <dcterms:modified xsi:type="dcterms:W3CDTF">2021-04-17T16:24:31Z</dcterms:modified>
</cp:coreProperties>
</file>